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13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652" autoAdjust="0"/>
  </p:normalViewPr>
  <p:slideViewPr>
    <p:cSldViewPr snapToGrid="0" snapToObjects="1">
      <p:cViewPr varScale="1">
        <p:scale>
          <a:sx n="116" d="100"/>
          <a:sy n="116" d="100"/>
        </p:scale>
        <p:origin x="138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8F7B01-523D-468B-BE53-B7F33A66F08D}" type="datetimeFigureOut">
              <a:rPr lang="it-IT" smtClean="0"/>
              <a:t>05/05/2026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20F450-D611-44FD-ACA6-6C2D8F1979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88707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20F450-D611-44FD-ACA6-6C2D8F197934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41404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20F450-D611-44FD-ACA6-6C2D8F197934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11282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938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1273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726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880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037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1747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8658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560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0450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3099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307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EC3BDD41-C640-CEEC-A7C3-1C37A8029228}"/>
              </a:ext>
            </a:extLst>
          </p:cNvPr>
          <p:cNvSpPr/>
          <p:nvPr userDrawn="1"/>
        </p:nvSpPr>
        <p:spPr>
          <a:xfrm>
            <a:off x="62144" y="62144"/>
            <a:ext cx="9010835" cy="6729273"/>
          </a:xfrm>
          <a:prstGeom prst="rect">
            <a:avLst/>
          </a:prstGeom>
          <a:noFill/>
          <a:ln w="38100" cmpd="sng">
            <a:solidFill>
              <a:schemeClr val="tx1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sX0" fmla="*/ 0 w 9010835"/>
                      <a:gd name="csY0" fmla="*/ 0 h 6729273"/>
                      <a:gd name="csX1" fmla="*/ 603033 w 9010835"/>
                      <a:gd name="csY1" fmla="*/ 0 h 6729273"/>
                      <a:gd name="csX2" fmla="*/ 1025849 w 9010835"/>
                      <a:gd name="csY2" fmla="*/ 0 h 6729273"/>
                      <a:gd name="csX3" fmla="*/ 1899207 w 9010835"/>
                      <a:gd name="csY3" fmla="*/ 0 h 6729273"/>
                      <a:gd name="csX4" fmla="*/ 2502240 w 9010835"/>
                      <a:gd name="csY4" fmla="*/ 0 h 6729273"/>
                      <a:gd name="csX5" fmla="*/ 3105272 w 9010835"/>
                      <a:gd name="csY5" fmla="*/ 0 h 6729273"/>
                      <a:gd name="csX6" fmla="*/ 3978630 w 9010835"/>
                      <a:gd name="csY6" fmla="*/ 0 h 6729273"/>
                      <a:gd name="csX7" fmla="*/ 4491555 w 9010835"/>
                      <a:gd name="csY7" fmla="*/ 0 h 6729273"/>
                      <a:gd name="csX8" fmla="*/ 5364913 w 9010835"/>
                      <a:gd name="csY8" fmla="*/ 0 h 6729273"/>
                      <a:gd name="csX9" fmla="*/ 6238270 w 9010835"/>
                      <a:gd name="csY9" fmla="*/ 0 h 6729273"/>
                      <a:gd name="csX10" fmla="*/ 6931412 w 9010835"/>
                      <a:gd name="csY10" fmla="*/ 0 h 6729273"/>
                      <a:gd name="csX11" fmla="*/ 7804769 w 9010835"/>
                      <a:gd name="csY11" fmla="*/ 0 h 6729273"/>
                      <a:gd name="csX12" fmla="*/ 8407802 w 9010835"/>
                      <a:gd name="csY12" fmla="*/ 0 h 6729273"/>
                      <a:gd name="csX13" fmla="*/ 9010835 w 9010835"/>
                      <a:gd name="csY13" fmla="*/ 0 h 6729273"/>
                      <a:gd name="csX14" fmla="*/ 9010835 w 9010835"/>
                      <a:gd name="csY14" fmla="*/ 740220 h 6729273"/>
                      <a:gd name="csX15" fmla="*/ 9010835 w 9010835"/>
                      <a:gd name="csY15" fmla="*/ 1413147 h 6729273"/>
                      <a:gd name="csX16" fmla="*/ 9010835 w 9010835"/>
                      <a:gd name="csY16" fmla="*/ 2086075 h 6729273"/>
                      <a:gd name="csX17" fmla="*/ 9010835 w 9010835"/>
                      <a:gd name="csY17" fmla="*/ 2826295 h 6729273"/>
                      <a:gd name="csX18" fmla="*/ 9010835 w 9010835"/>
                      <a:gd name="csY18" fmla="*/ 3566515 h 6729273"/>
                      <a:gd name="csX19" fmla="*/ 9010835 w 9010835"/>
                      <a:gd name="csY19" fmla="*/ 4306735 h 6729273"/>
                      <a:gd name="csX20" fmla="*/ 9010835 w 9010835"/>
                      <a:gd name="csY20" fmla="*/ 4777784 h 6729273"/>
                      <a:gd name="csX21" fmla="*/ 9010835 w 9010835"/>
                      <a:gd name="csY21" fmla="*/ 5316126 h 6729273"/>
                      <a:gd name="csX22" fmla="*/ 9010835 w 9010835"/>
                      <a:gd name="csY22" fmla="*/ 6056346 h 6729273"/>
                      <a:gd name="csX23" fmla="*/ 9010835 w 9010835"/>
                      <a:gd name="csY23" fmla="*/ 6729273 h 6729273"/>
                      <a:gd name="csX24" fmla="*/ 8497911 w 9010835"/>
                      <a:gd name="csY24" fmla="*/ 6729273 h 6729273"/>
                      <a:gd name="csX25" fmla="*/ 8075094 w 9010835"/>
                      <a:gd name="csY25" fmla="*/ 6729273 h 6729273"/>
                      <a:gd name="csX26" fmla="*/ 7652278 w 9010835"/>
                      <a:gd name="csY26" fmla="*/ 6729273 h 6729273"/>
                      <a:gd name="csX27" fmla="*/ 6959137 w 9010835"/>
                      <a:gd name="csY27" fmla="*/ 6729273 h 6729273"/>
                      <a:gd name="csX28" fmla="*/ 6446213 w 9010835"/>
                      <a:gd name="csY28" fmla="*/ 6729273 h 6729273"/>
                      <a:gd name="csX29" fmla="*/ 5662963 w 9010835"/>
                      <a:gd name="csY29" fmla="*/ 6729273 h 6729273"/>
                      <a:gd name="csX30" fmla="*/ 5150039 w 9010835"/>
                      <a:gd name="csY30" fmla="*/ 6729273 h 6729273"/>
                      <a:gd name="csX31" fmla="*/ 4366789 w 9010835"/>
                      <a:gd name="csY31" fmla="*/ 6729273 h 6729273"/>
                      <a:gd name="csX32" fmla="*/ 3943973 w 9010835"/>
                      <a:gd name="csY32" fmla="*/ 6729273 h 6729273"/>
                      <a:gd name="csX33" fmla="*/ 3160724 w 9010835"/>
                      <a:gd name="csY33" fmla="*/ 6729273 h 6729273"/>
                      <a:gd name="csX34" fmla="*/ 2647799 w 9010835"/>
                      <a:gd name="csY34" fmla="*/ 6729273 h 6729273"/>
                      <a:gd name="csX35" fmla="*/ 2224983 w 9010835"/>
                      <a:gd name="csY35" fmla="*/ 6729273 h 6729273"/>
                      <a:gd name="csX36" fmla="*/ 1712059 w 9010835"/>
                      <a:gd name="csY36" fmla="*/ 6729273 h 6729273"/>
                      <a:gd name="csX37" fmla="*/ 928809 w 9010835"/>
                      <a:gd name="csY37" fmla="*/ 6729273 h 6729273"/>
                      <a:gd name="csX38" fmla="*/ 0 w 9010835"/>
                      <a:gd name="csY38" fmla="*/ 6729273 h 6729273"/>
                      <a:gd name="csX39" fmla="*/ 0 w 9010835"/>
                      <a:gd name="csY39" fmla="*/ 6258224 h 6729273"/>
                      <a:gd name="csX40" fmla="*/ 0 w 9010835"/>
                      <a:gd name="csY40" fmla="*/ 5787175 h 6729273"/>
                      <a:gd name="csX41" fmla="*/ 0 w 9010835"/>
                      <a:gd name="csY41" fmla="*/ 5046955 h 6729273"/>
                      <a:gd name="csX42" fmla="*/ 0 w 9010835"/>
                      <a:gd name="csY42" fmla="*/ 4575906 h 6729273"/>
                      <a:gd name="csX43" fmla="*/ 0 w 9010835"/>
                      <a:gd name="csY43" fmla="*/ 3902978 h 6729273"/>
                      <a:gd name="csX44" fmla="*/ 0 w 9010835"/>
                      <a:gd name="csY44" fmla="*/ 3364637 h 6729273"/>
                      <a:gd name="csX45" fmla="*/ 0 w 9010835"/>
                      <a:gd name="csY45" fmla="*/ 2691709 h 6729273"/>
                      <a:gd name="csX46" fmla="*/ 0 w 9010835"/>
                      <a:gd name="csY46" fmla="*/ 2018782 h 6729273"/>
                      <a:gd name="csX47" fmla="*/ 0 w 9010835"/>
                      <a:gd name="csY47" fmla="*/ 1345855 h 6729273"/>
                      <a:gd name="csX48" fmla="*/ 0 w 9010835"/>
                      <a:gd name="csY48" fmla="*/ 672927 h 6729273"/>
                      <a:gd name="csX49" fmla="*/ 0 w 9010835"/>
                      <a:gd name="csY49" fmla="*/ 0 h 6729273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  <a:cxn ang="0">
                        <a:pos x="csX20" y="csY20"/>
                      </a:cxn>
                      <a:cxn ang="0">
                        <a:pos x="csX21" y="csY21"/>
                      </a:cxn>
                      <a:cxn ang="0">
                        <a:pos x="csX22" y="csY22"/>
                      </a:cxn>
                      <a:cxn ang="0">
                        <a:pos x="csX23" y="csY23"/>
                      </a:cxn>
                      <a:cxn ang="0">
                        <a:pos x="csX24" y="csY24"/>
                      </a:cxn>
                      <a:cxn ang="0">
                        <a:pos x="csX25" y="csY25"/>
                      </a:cxn>
                      <a:cxn ang="0">
                        <a:pos x="csX26" y="csY26"/>
                      </a:cxn>
                      <a:cxn ang="0">
                        <a:pos x="csX27" y="csY27"/>
                      </a:cxn>
                      <a:cxn ang="0">
                        <a:pos x="csX28" y="csY28"/>
                      </a:cxn>
                      <a:cxn ang="0">
                        <a:pos x="csX29" y="csY29"/>
                      </a:cxn>
                      <a:cxn ang="0">
                        <a:pos x="csX30" y="csY30"/>
                      </a:cxn>
                      <a:cxn ang="0">
                        <a:pos x="csX31" y="csY31"/>
                      </a:cxn>
                      <a:cxn ang="0">
                        <a:pos x="csX32" y="csY32"/>
                      </a:cxn>
                      <a:cxn ang="0">
                        <a:pos x="csX33" y="csY33"/>
                      </a:cxn>
                      <a:cxn ang="0">
                        <a:pos x="csX34" y="csY34"/>
                      </a:cxn>
                      <a:cxn ang="0">
                        <a:pos x="csX35" y="csY35"/>
                      </a:cxn>
                      <a:cxn ang="0">
                        <a:pos x="csX36" y="csY36"/>
                      </a:cxn>
                      <a:cxn ang="0">
                        <a:pos x="csX37" y="csY37"/>
                      </a:cxn>
                      <a:cxn ang="0">
                        <a:pos x="csX38" y="csY38"/>
                      </a:cxn>
                      <a:cxn ang="0">
                        <a:pos x="csX39" y="csY39"/>
                      </a:cxn>
                      <a:cxn ang="0">
                        <a:pos x="csX40" y="csY40"/>
                      </a:cxn>
                      <a:cxn ang="0">
                        <a:pos x="csX41" y="csY41"/>
                      </a:cxn>
                      <a:cxn ang="0">
                        <a:pos x="csX42" y="csY42"/>
                      </a:cxn>
                      <a:cxn ang="0">
                        <a:pos x="csX43" y="csY43"/>
                      </a:cxn>
                      <a:cxn ang="0">
                        <a:pos x="csX44" y="csY44"/>
                      </a:cxn>
                      <a:cxn ang="0">
                        <a:pos x="csX45" y="csY45"/>
                      </a:cxn>
                      <a:cxn ang="0">
                        <a:pos x="csX46" y="csY46"/>
                      </a:cxn>
                      <a:cxn ang="0">
                        <a:pos x="csX47" y="csY47"/>
                      </a:cxn>
                      <a:cxn ang="0">
                        <a:pos x="csX48" y="csY48"/>
                      </a:cxn>
                      <a:cxn ang="0">
                        <a:pos x="csX49" y="csY49"/>
                      </a:cxn>
                    </a:cxnLst>
                    <a:rect l="l" t="t" r="r" b="b"/>
                    <a:pathLst>
                      <a:path w="9010835" h="6729273" extrusionOk="0">
                        <a:moveTo>
                          <a:pt x="0" y="0"/>
                        </a:moveTo>
                        <a:cubicBezTo>
                          <a:pt x="126774" y="21209"/>
                          <a:pt x="399528" y="-9784"/>
                          <a:pt x="603033" y="0"/>
                        </a:cubicBezTo>
                        <a:cubicBezTo>
                          <a:pt x="806538" y="9784"/>
                          <a:pt x="851067" y="-12741"/>
                          <a:pt x="1025849" y="0"/>
                        </a:cubicBezTo>
                        <a:cubicBezTo>
                          <a:pt x="1200631" y="12741"/>
                          <a:pt x="1524855" y="-465"/>
                          <a:pt x="1899207" y="0"/>
                        </a:cubicBezTo>
                        <a:cubicBezTo>
                          <a:pt x="2273559" y="465"/>
                          <a:pt x="2355733" y="-14023"/>
                          <a:pt x="2502240" y="0"/>
                        </a:cubicBezTo>
                        <a:cubicBezTo>
                          <a:pt x="2648747" y="14023"/>
                          <a:pt x="2940939" y="-18192"/>
                          <a:pt x="3105272" y="0"/>
                        </a:cubicBezTo>
                        <a:cubicBezTo>
                          <a:pt x="3269605" y="18192"/>
                          <a:pt x="3643897" y="15507"/>
                          <a:pt x="3978630" y="0"/>
                        </a:cubicBezTo>
                        <a:cubicBezTo>
                          <a:pt x="4313363" y="-15507"/>
                          <a:pt x="4374184" y="24106"/>
                          <a:pt x="4491555" y="0"/>
                        </a:cubicBezTo>
                        <a:cubicBezTo>
                          <a:pt x="4608926" y="-24106"/>
                          <a:pt x="5158940" y="29512"/>
                          <a:pt x="5364913" y="0"/>
                        </a:cubicBezTo>
                        <a:cubicBezTo>
                          <a:pt x="5570886" y="-29512"/>
                          <a:pt x="5804466" y="-39099"/>
                          <a:pt x="6238270" y="0"/>
                        </a:cubicBezTo>
                        <a:cubicBezTo>
                          <a:pt x="6672074" y="39099"/>
                          <a:pt x="6700987" y="6712"/>
                          <a:pt x="6931412" y="0"/>
                        </a:cubicBezTo>
                        <a:cubicBezTo>
                          <a:pt x="7161837" y="-6712"/>
                          <a:pt x="7532497" y="-41283"/>
                          <a:pt x="7804769" y="0"/>
                        </a:cubicBezTo>
                        <a:cubicBezTo>
                          <a:pt x="8077041" y="41283"/>
                          <a:pt x="8216802" y="-4143"/>
                          <a:pt x="8407802" y="0"/>
                        </a:cubicBezTo>
                        <a:cubicBezTo>
                          <a:pt x="8598802" y="4143"/>
                          <a:pt x="8858021" y="-29024"/>
                          <a:pt x="9010835" y="0"/>
                        </a:cubicBezTo>
                        <a:cubicBezTo>
                          <a:pt x="9024899" y="328487"/>
                          <a:pt x="9011265" y="558312"/>
                          <a:pt x="9010835" y="740220"/>
                        </a:cubicBezTo>
                        <a:cubicBezTo>
                          <a:pt x="9010405" y="922128"/>
                          <a:pt x="8987602" y="1265908"/>
                          <a:pt x="9010835" y="1413147"/>
                        </a:cubicBezTo>
                        <a:cubicBezTo>
                          <a:pt x="9034068" y="1560386"/>
                          <a:pt x="9016201" y="1851970"/>
                          <a:pt x="9010835" y="2086075"/>
                        </a:cubicBezTo>
                        <a:cubicBezTo>
                          <a:pt x="9005469" y="2320180"/>
                          <a:pt x="8983875" y="2677875"/>
                          <a:pt x="9010835" y="2826295"/>
                        </a:cubicBezTo>
                        <a:cubicBezTo>
                          <a:pt x="9037795" y="2974715"/>
                          <a:pt x="9008345" y="3370878"/>
                          <a:pt x="9010835" y="3566515"/>
                        </a:cubicBezTo>
                        <a:cubicBezTo>
                          <a:pt x="9013325" y="3762152"/>
                          <a:pt x="9046928" y="3970823"/>
                          <a:pt x="9010835" y="4306735"/>
                        </a:cubicBezTo>
                        <a:cubicBezTo>
                          <a:pt x="8974742" y="4642647"/>
                          <a:pt x="9002919" y="4591838"/>
                          <a:pt x="9010835" y="4777784"/>
                        </a:cubicBezTo>
                        <a:cubicBezTo>
                          <a:pt x="9018751" y="4963730"/>
                          <a:pt x="9003097" y="5201098"/>
                          <a:pt x="9010835" y="5316126"/>
                        </a:cubicBezTo>
                        <a:cubicBezTo>
                          <a:pt x="9018573" y="5431154"/>
                          <a:pt x="8989307" y="5698928"/>
                          <a:pt x="9010835" y="6056346"/>
                        </a:cubicBezTo>
                        <a:cubicBezTo>
                          <a:pt x="9032363" y="6413764"/>
                          <a:pt x="9036373" y="6513284"/>
                          <a:pt x="9010835" y="6729273"/>
                        </a:cubicBezTo>
                        <a:cubicBezTo>
                          <a:pt x="8777634" y="6712084"/>
                          <a:pt x="8622380" y="6707939"/>
                          <a:pt x="8497911" y="6729273"/>
                        </a:cubicBezTo>
                        <a:cubicBezTo>
                          <a:pt x="8373442" y="6750607"/>
                          <a:pt x="8194441" y="6746800"/>
                          <a:pt x="8075094" y="6729273"/>
                        </a:cubicBezTo>
                        <a:cubicBezTo>
                          <a:pt x="7955747" y="6711746"/>
                          <a:pt x="7828531" y="6722087"/>
                          <a:pt x="7652278" y="6729273"/>
                        </a:cubicBezTo>
                        <a:cubicBezTo>
                          <a:pt x="7476025" y="6736459"/>
                          <a:pt x="7244996" y="6753777"/>
                          <a:pt x="6959137" y="6729273"/>
                        </a:cubicBezTo>
                        <a:cubicBezTo>
                          <a:pt x="6673278" y="6704769"/>
                          <a:pt x="6623309" y="6705097"/>
                          <a:pt x="6446213" y="6729273"/>
                        </a:cubicBezTo>
                        <a:cubicBezTo>
                          <a:pt x="6269117" y="6753449"/>
                          <a:pt x="5891824" y="6719463"/>
                          <a:pt x="5662963" y="6729273"/>
                        </a:cubicBezTo>
                        <a:cubicBezTo>
                          <a:pt x="5434102" y="6739084"/>
                          <a:pt x="5311801" y="6718152"/>
                          <a:pt x="5150039" y="6729273"/>
                        </a:cubicBezTo>
                        <a:cubicBezTo>
                          <a:pt x="4988277" y="6740394"/>
                          <a:pt x="4553351" y="6691145"/>
                          <a:pt x="4366789" y="6729273"/>
                        </a:cubicBezTo>
                        <a:cubicBezTo>
                          <a:pt x="4180227" y="6767402"/>
                          <a:pt x="4127308" y="6718725"/>
                          <a:pt x="3943973" y="6729273"/>
                        </a:cubicBezTo>
                        <a:cubicBezTo>
                          <a:pt x="3760638" y="6739821"/>
                          <a:pt x="3488897" y="6728141"/>
                          <a:pt x="3160724" y="6729273"/>
                        </a:cubicBezTo>
                        <a:cubicBezTo>
                          <a:pt x="2832551" y="6730405"/>
                          <a:pt x="2773043" y="6732616"/>
                          <a:pt x="2647799" y="6729273"/>
                        </a:cubicBezTo>
                        <a:cubicBezTo>
                          <a:pt x="2522556" y="6725930"/>
                          <a:pt x="2329139" y="6744523"/>
                          <a:pt x="2224983" y="6729273"/>
                        </a:cubicBezTo>
                        <a:cubicBezTo>
                          <a:pt x="2120827" y="6714023"/>
                          <a:pt x="1839805" y="6732188"/>
                          <a:pt x="1712059" y="6729273"/>
                        </a:cubicBezTo>
                        <a:cubicBezTo>
                          <a:pt x="1584313" y="6726358"/>
                          <a:pt x="1263299" y="6691550"/>
                          <a:pt x="928809" y="6729273"/>
                        </a:cubicBezTo>
                        <a:cubicBezTo>
                          <a:pt x="594319" y="6766997"/>
                          <a:pt x="225643" y="6685009"/>
                          <a:pt x="0" y="6729273"/>
                        </a:cubicBezTo>
                        <a:cubicBezTo>
                          <a:pt x="3944" y="6513831"/>
                          <a:pt x="10639" y="6476705"/>
                          <a:pt x="0" y="6258224"/>
                        </a:cubicBezTo>
                        <a:cubicBezTo>
                          <a:pt x="-10639" y="6039743"/>
                          <a:pt x="2930" y="5950196"/>
                          <a:pt x="0" y="5787175"/>
                        </a:cubicBezTo>
                        <a:cubicBezTo>
                          <a:pt x="-2930" y="5624154"/>
                          <a:pt x="-34059" y="5368827"/>
                          <a:pt x="0" y="5046955"/>
                        </a:cubicBezTo>
                        <a:cubicBezTo>
                          <a:pt x="34059" y="4725083"/>
                          <a:pt x="4710" y="4772389"/>
                          <a:pt x="0" y="4575906"/>
                        </a:cubicBezTo>
                        <a:cubicBezTo>
                          <a:pt x="-4710" y="4379423"/>
                          <a:pt x="-6809" y="4235305"/>
                          <a:pt x="0" y="3902978"/>
                        </a:cubicBezTo>
                        <a:cubicBezTo>
                          <a:pt x="6809" y="3570651"/>
                          <a:pt x="-23605" y="3517231"/>
                          <a:pt x="0" y="3364637"/>
                        </a:cubicBezTo>
                        <a:cubicBezTo>
                          <a:pt x="23605" y="3212043"/>
                          <a:pt x="-3721" y="2937271"/>
                          <a:pt x="0" y="2691709"/>
                        </a:cubicBezTo>
                        <a:cubicBezTo>
                          <a:pt x="3721" y="2446147"/>
                          <a:pt x="-13670" y="2230286"/>
                          <a:pt x="0" y="2018782"/>
                        </a:cubicBezTo>
                        <a:cubicBezTo>
                          <a:pt x="13670" y="1807278"/>
                          <a:pt x="29450" y="1675429"/>
                          <a:pt x="0" y="1345855"/>
                        </a:cubicBezTo>
                        <a:cubicBezTo>
                          <a:pt x="-29450" y="1016281"/>
                          <a:pt x="6743" y="922790"/>
                          <a:pt x="0" y="672927"/>
                        </a:cubicBezTo>
                        <a:cubicBezTo>
                          <a:pt x="-6743" y="423064"/>
                          <a:pt x="-30905" y="23905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EC3BDD41-C640-CEEC-A7C3-1C37A8029228}"/>
              </a:ext>
            </a:extLst>
          </p:cNvPr>
          <p:cNvSpPr/>
          <p:nvPr userDrawn="1"/>
        </p:nvSpPr>
        <p:spPr>
          <a:xfrm>
            <a:off x="62144" y="62144"/>
            <a:ext cx="9010835" cy="6729273"/>
          </a:xfrm>
          <a:prstGeom prst="rect">
            <a:avLst/>
          </a:prstGeom>
          <a:noFill/>
          <a:ln w="38100" cmpd="sng">
            <a:solidFill>
              <a:schemeClr val="tx1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sX0" fmla="*/ 0 w 9010835"/>
                      <a:gd name="csY0" fmla="*/ 0 h 6729273"/>
                      <a:gd name="csX1" fmla="*/ 603033 w 9010835"/>
                      <a:gd name="csY1" fmla="*/ 0 h 6729273"/>
                      <a:gd name="csX2" fmla="*/ 1025849 w 9010835"/>
                      <a:gd name="csY2" fmla="*/ 0 h 6729273"/>
                      <a:gd name="csX3" fmla="*/ 1899207 w 9010835"/>
                      <a:gd name="csY3" fmla="*/ 0 h 6729273"/>
                      <a:gd name="csX4" fmla="*/ 2502240 w 9010835"/>
                      <a:gd name="csY4" fmla="*/ 0 h 6729273"/>
                      <a:gd name="csX5" fmla="*/ 3105272 w 9010835"/>
                      <a:gd name="csY5" fmla="*/ 0 h 6729273"/>
                      <a:gd name="csX6" fmla="*/ 3978630 w 9010835"/>
                      <a:gd name="csY6" fmla="*/ 0 h 6729273"/>
                      <a:gd name="csX7" fmla="*/ 4491555 w 9010835"/>
                      <a:gd name="csY7" fmla="*/ 0 h 6729273"/>
                      <a:gd name="csX8" fmla="*/ 5364913 w 9010835"/>
                      <a:gd name="csY8" fmla="*/ 0 h 6729273"/>
                      <a:gd name="csX9" fmla="*/ 6238270 w 9010835"/>
                      <a:gd name="csY9" fmla="*/ 0 h 6729273"/>
                      <a:gd name="csX10" fmla="*/ 6931412 w 9010835"/>
                      <a:gd name="csY10" fmla="*/ 0 h 6729273"/>
                      <a:gd name="csX11" fmla="*/ 7804769 w 9010835"/>
                      <a:gd name="csY11" fmla="*/ 0 h 6729273"/>
                      <a:gd name="csX12" fmla="*/ 8407802 w 9010835"/>
                      <a:gd name="csY12" fmla="*/ 0 h 6729273"/>
                      <a:gd name="csX13" fmla="*/ 9010835 w 9010835"/>
                      <a:gd name="csY13" fmla="*/ 0 h 6729273"/>
                      <a:gd name="csX14" fmla="*/ 9010835 w 9010835"/>
                      <a:gd name="csY14" fmla="*/ 740220 h 6729273"/>
                      <a:gd name="csX15" fmla="*/ 9010835 w 9010835"/>
                      <a:gd name="csY15" fmla="*/ 1413147 h 6729273"/>
                      <a:gd name="csX16" fmla="*/ 9010835 w 9010835"/>
                      <a:gd name="csY16" fmla="*/ 2086075 h 6729273"/>
                      <a:gd name="csX17" fmla="*/ 9010835 w 9010835"/>
                      <a:gd name="csY17" fmla="*/ 2826295 h 6729273"/>
                      <a:gd name="csX18" fmla="*/ 9010835 w 9010835"/>
                      <a:gd name="csY18" fmla="*/ 3566515 h 6729273"/>
                      <a:gd name="csX19" fmla="*/ 9010835 w 9010835"/>
                      <a:gd name="csY19" fmla="*/ 4306735 h 6729273"/>
                      <a:gd name="csX20" fmla="*/ 9010835 w 9010835"/>
                      <a:gd name="csY20" fmla="*/ 4777784 h 6729273"/>
                      <a:gd name="csX21" fmla="*/ 9010835 w 9010835"/>
                      <a:gd name="csY21" fmla="*/ 5316126 h 6729273"/>
                      <a:gd name="csX22" fmla="*/ 9010835 w 9010835"/>
                      <a:gd name="csY22" fmla="*/ 6056346 h 6729273"/>
                      <a:gd name="csX23" fmla="*/ 9010835 w 9010835"/>
                      <a:gd name="csY23" fmla="*/ 6729273 h 6729273"/>
                      <a:gd name="csX24" fmla="*/ 8497911 w 9010835"/>
                      <a:gd name="csY24" fmla="*/ 6729273 h 6729273"/>
                      <a:gd name="csX25" fmla="*/ 8075094 w 9010835"/>
                      <a:gd name="csY25" fmla="*/ 6729273 h 6729273"/>
                      <a:gd name="csX26" fmla="*/ 7652278 w 9010835"/>
                      <a:gd name="csY26" fmla="*/ 6729273 h 6729273"/>
                      <a:gd name="csX27" fmla="*/ 6959137 w 9010835"/>
                      <a:gd name="csY27" fmla="*/ 6729273 h 6729273"/>
                      <a:gd name="csX28" fmla="*/ 6446213 w 9010835"/>
                      <a:gd name="csY28" fmla="*/ 6729273 h 6729273"/>
                      <a:gd name="csX29" fmla="*/ 5662963 w 9010835"/>
                      <a:gd name="csY29" fmla="*/ 6729273 h 6729273"/>
                      <a:gd name="csX30" fmla="*/ 5150039 w 9010835"/>
                      <a:gd name="csY30" fmla="*/ 6729273 h 6729273"/>
                      <a:gd name="csX31" fmla="*/ 4366789 w 9010835"/>
                      <a:gd name="csY31" fmla="*/ 6729273 h 6729273"/>
                      <a:gd name="csX32" fmla="*/ 3943973 w 9010835"/>
                      <a:gd name="csY32" fmla="*/ 6729273 h 6729273"/>
                      <a:gd name="csX33" fmla="*/ 3160724 w 9010835"/>
                      <a:gd name="csY33" fmla="*/ 6729273 h 6729273"/>
                      <a:gd name="csX34" fmla="*/ 2647799 w 9010835"/>
                      <a:gd name="csY34" fmla="*/ 6729273 h 6729273"/>
                      <a:gd name="csX35" fmla="*/ 2224983 w 9010835"/>
                      <a:gd name="csY35" fmla="*/ 6729273 h 6729273"/>
                      <a:gd name="csX36" fmla="*/ 1712059 w 9010835"/>
                      <a:gd name="csY36" fmla="*/ 6729273 h 6729273"/>
                      <a:gd name="csX37" fmla="*/ 928809 w 9010835"/>
                      <a:gd name="csY37" fmla="*/ 6729273 h 6729273"/>
                      <a:gd name="csX38" fmla="*/ 0 w 9010835"/>
                      <a:gd name="csY38" fmla="*/ 6729273 h 6729273"/>
                      <a:gd name="csX39" fmla="*/ 0 w 9010835"/>
                      <a:gd name="csY39" fmla="*/ 6258224 h 6729273"/>
                      <a:gd name="csX40" fmla="*/ 0 w 9010835"/>
                      <a:gd name="csY40" fmla="*/ 5787175 h 6729273"/>
                      <a:gd name="csX41" fmla="*/ 0 w 9010835"/>
                      <a:gd name="csY41" fmla="*/ 5046955 h 6729273"/>
                      <a:gd name="csX42" fmla="*/ 0 w 9010835"/>
                      <a:gd name="csY42" fmla="*/ 4575906 h 6729273"/>
                      <a:gd name="csX43" fmla="*/ 0 w 9010835"/>
                      <a:gd name="csY43" fmla="*/ 3902978 h 6729273"/>
                      <a:gd name="csX44" fmla="*/ 0 w 9010835"/>
                      <a:gd name="csY44" fmla="*/ 3364637 h 6729273"/>
                      <a:gd name="csX45" fmla="*/ 0 w 9010835"/>
                      <a:gd name="csY45" fmla="*/ 2691709 h 6729273"/>
                      <a:gd name="csX46" fmla="*/ 0 w 9010835"/>
                      <a:gd name="csY46" fmla="*/ 2018782 h 6729273"/>
                      <a:gd name="csX47" fmla="*/ 0 w 9010835"/>
                      <a:gd name="csY47" fmla="*/ 1345855 h 6729273"/>
                      <a:gd name="csX48" fmla="*/ 0 w 9010835"/>
                      <a:gd name="csY48" fmla="*/ 672927 h 6729273"/>
                      <a:gd name="csX49" fmla="*/ 0 w 9010835"/>
                      <a:gd name="csY49" fmla="*/ 0 h 6729273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  <a:cxn ang="0">
                        <a:pos x="csX20" y="csY20"/>
                      </a:cxn>
                      <a:cxn ang="0">
                        <a:pos x="csX21" y="csY21"/>
                      </a:cxn>
                      <a:cxn ang="0">
                        <a:pos x="csX22" y="csY22"/>
                      </a:cxn>
                      <a:cxn ang="0">
                        <a:pos x="csX23" y="csY23"/>
                      </a:cxn>
                      <a:cxn ang="0">
                        <a:pos x="csX24" y="csY24"/>
                      </a:cxn>
                      <a:cxn ang="0">
                        <a:pos x="csX25" y="csY25"/>
                      </a:cxn>
                      <a:cxn ang="0">
                        <a:pos x="csX26" y="csY26"/>
                      </a:cxn>
                      <a:cxn ang="0">
                        <a:pos x="csX27" y="csY27"/>
                      </a:cxn>
                      <a:cxn ang="0">
                        <a:pos x="csX28" y="csY28"/>
                      </a:cxn>
                      <a:cxn ang="0">
                        <a:pos x="csX29" y="csY29"/>
                      </a:cxn>
                      <a:cxn ang="0">
                        <a:pos x="csX30" y="csY30"/>
                      </a:cxn>
                      <a:cxn ang="0">
                        <a:pos x="csX31" y="csY31"/>
                      </a:cxn>
                      <a:cxn ang="0">
                        <a:pos x="csX32" y="csY32"/>
                      </a:cxn>
                      <a:cxn ang="0">
                        <a:pos x="csX33" y="csY33"/>
                      </a:cxn>
                      <a:cxn ang="0">
                        <a:pos x="csX34" y="csY34"/>
                      </a:cxn>
                      <a:cxn ang="0">
                        <a:pos x="csX35" y="csY35"/>
                      </a:cxn>
                      <a:cxn ang="0">
                        <a:pos x="csX36" y="csY36"/>
                      </a:cxn>
                      <a:cxn ang="0">
                        <a:pos x="csX37" y="csY37"/>
                      </a:cxn>
                      <a:cxn ang="0">
                        <a:pos x="csX38" y="csY38"/>
                      </a:cxn>
                      <a:cxn ang="0">
                        <a:pos x="csX39" y="csY39"/>
                      </a:cxn>
                      <a:cxn ang="0">
                        <a:pos x="csX40" y="csY40"/>
                      </a:cxn>
                      <a:cxn ang="0">
                        <a:pos x="csX41" y="csY41"/>
                      </a:cxn>
                      <a:cxn ang="0">
                        <a:pos x="csX42" y="csY42"/>
                      </a:cxn>
                      <a:cxn ang="0">
                        <a:pos x="csX43" y="csY43"/>
                      </a:cxn>
                      <a:cxn ang="0">
                        <a:pos x="csX44" y="csY44"/>
                      </a:cxn>
                      <a:cxn ang="0">
                        <a:pos x="csX45" y="csY45"/>
                      </a:cxn>
                      <a:cxn ang="0">
                        <a:pos x="csX46" y="csY46"/>
                      </a:cxn>
                      <a:cxn ang="0">
                        <a:pos x="csX47" y="csY47"/>
                      </a:cxn>
                      <a:cxn ang="0">
                        <a:pos x="csX48" y="csY48"/>
                      </a:cxn>
                      <a:cxn ang="0">
                        <a:pos x="csX49" y="csY49"/>
                      </a:cxn>
                    </a:cxnLst>
                    <a:rect l="l" t="t" r="r" b="b"/>
                    <a:pathLst>
                      <a:path w="9010835" h="6729273" extrusionOk="0">
                        <a:moveTo>
                          <a:pt x="0" y="0"/>
                        </a:moveTo>
                        <a:cubicBezTo>
                          <a:pt x="126774" y="21209"/>
                          <a:pt x="399528" y="-9784"/>
                          <a:pt x="603033" y="0"/>
                        </a:cubicBezTo>
                        <a:cubicBezTo>
                          <a:pt x="806538" y="9784"/>
                          <a:pt x="851067" y="-12741"/>
                          <a:pt x="1025849" y="0"/>
                        </a:cubicBezTo>
                        <a:cubicBezTo>
                          <a:pt x="1200631" y="12741"/>
                          <a:pt x="1524855" y="-465"/>
                          <a:pt x="1899207" y="0"/>
                        </a:cubicBezTo>
                        <a:cubicBezTo>
                          <a:pt x="2273559" y="465"/>
                          <a:pt x="2355733" y="-14023"/>
                          <a:pt x="2502240" y="0"/>
                        </a:cubicBezTo>
                        <a:cubicBezTo>
                          <a:pt x="2648747" y="14023"/>
                          <a:pt x="2940939" y="-18192"/>
                          <a:pt x="3105272" y="0"/>
                        </a:cubicBezTo>
                        <a:cubicBezTo>
                          <a:pt x="3269605" y="18192"/>
                          <a:pt x="3643897" y="15507"/>
                          <a:pt x="3978630" y="0"/>
                        </a:cubicBezTo>
                        <a:cubicBezTo>
                          <a:pt x="4313363" y="-15507"/>
                          <a:pt x="4374184" y="24106"/>
                          <a:pt x="4491555" y="0"/>
                        </a:cubicBezTo>
                        <a:cubicBezTo>
                          <a:pt x="4608926" y="-24106"/>
                          <a:pt x="5158940" y="29512"/>
                          <a:pt x="5364913" y="0"/>
                        </a:cubicBezTo>
                        <a:cubicBezTo>
                          <a:pt x="5570886" y="-29512"/>
                          <a:pt x="5804466" y="-39099"/>
                          <a:pt x="6238270" y="0"/>
                        </a:cubicBezTo>
                        <a:cubicBezTo>
                          <a:pt x="6672074" y="39099"/>
                          <a:pt x="6700987" y="6712"/>
                          <a:pt x="6931412" y="0"/>
                        </a:cubicBezTo>
                        <a:cubicBezTo>
                          <a:pt x="7161837" y="-6712"/>
                          <a:pt x="7532497" y="-41283"/>
                          <a:pt x="7804769" y="0"/>
                        </a:cubicBezTo>
                        <a:cubicBezTo>
                          <a:pt x="8077041" y="41283"/>
                          <a:pt x="8216802" y="-4143"/>
                          <a:pt x="8407802" y="0"/>
                        </a:cubicBezTo>
                        <a:cubicBezTo>
                          <a:pt x="8598802" y="4143"/>
                          <a:pt x="8858021" y="-29024"/>
                          <a:pt x="9010835" y="0"/>
                        </a:cubicBezTo>
                        <a:cubicBezTo>
                          <a:pt x="9024899" y="328487"/>
                          <a:pt x="9011265" y="558312"/>
                          <a:pt x="9010835" y="740220"/>
                        </a:cubicBezTo>
                        <a:cubicBezTo>
                          <a:pt x="9010405" y="922128"/>
                          <a:pt x="8987602" y="1265908"/>
                          <a:pt x="9010835" y="1413147"/>
                        </a:cubicBezTo>
                        <a:cubicBezTo>
                          <a:pt x="9034068" y="1560386"/>
                          <a:pt x="9016201" y="1851970"/>
                          <a:pt x="9010835" y="2086075"/>
                        </a:cubicBezTo>
                        <a:cubicBezTo>
                          <a:pt x="9005469" y="2320180"/>
                          <a:pt x="8983875" y="2677875"/>
                          <a:pt x="9010835" y="2826295"/>
                        </a:cubicBezTo>
                        <a:cubicBezTo>
                          <a:pt x="9037795" y="2974715"/>
                          <a:pt x="9008345" y="3370878"/>
                          <a:pt x="9010835" y="3566515"/>
                        </a:cubicBezTo>
                        <a:cubicBezTo>
                          <a:pt x="9013325" y="3762152"/>
                          <a:pt x="9046928" y="3970823"/>
                          <a:pt x="9010835" y="4306735"/>
                        </a:cubicBezTo>
                        <a:cubicBezTo>
                          <a:pt x="8974742" y="4642647"/>
                          <a:pt x="9002919" y="4591838"/>
                          <a:pt x="9010835" y="4777784"/>
                        </a:cubicBezTo>
                        <a:cubicBezTo>
                          <a:pt x="9018751" y="4963730"/>
                          <a:pt x="9003097" y="5201098"/>
                          <a:pt x="9010835" y="5316126"/>
                        </a:cubicBezTo>
                        <a:cubicBezTo>
                          <a:pt x="9018573" y="5431154"/>
                          <a:pt x="8989307" y="5698928"/>
                          <a:pt x="9010835" y="6056346"/>
                        </a:cubicBezTo>
                        <a:cubicBezTo>
                          <a:pt x="9032363" y="6413764"/>
                          <a:pt x="9036373" y="6513284"/>
                          <a:pt x="9010835" y="6729273"/>
                        </a:cubicBezTo>
                        <a:cubicBezTo>
                          <a:pt x="8777634" y="6712084"/>
                          <a:pt x="8622380" y="6707939"/>
                          <a:pt x="8497911" y="6729273"/>
                        </a:cubicBezTo>
                        <a:cubicBezTo>
                          <a:pt x="8373442" y="6750607"/>
                          <a:pt x="8194441" y="6746800"/>
                          <a:pt x="8075094" y="6729273"/>
                        </a:cubicBezTo>
                        <a:cubicBezTo>
                          <a:pt x="7955747" y="6711746"/>
                          <a:pt x="7828531" y="6722087"/>
                          <a:pt x="7652278" y="6729273"/>
                        </a:cubicBezTo>
                        <a:cubicBezTo>
                          <a:pt x="7476025" y="6736459"/>
                          <a:pt x="7244996" y="6753777"/>
                          <a:pt x="6959137" y="6729273"/>
                        </a:cubicBezTo>
                        <a:cubicBezTo>
                          <a:pt x="6673278" y="6704769"/>
                          <a:pt x="6623309" y="6705097"/>
                          <a:pt x="6446213" y="6729273"/>
                        </a:cubicBezTo>
                        <a:cubicBezTo>
                          <a:pt x="6269117" y="6753449"/>
                          <a:pt x="5891824" y="6719463"/>
                          <a:pt x="5662963" y="6729273"/>
                        </a:cubicBezTo>
                        <a:cubicBezTo>
                          <a:pt x="5434102" y="6739084"/>
                          <a:pt x="5311801" y="6718152"/>
                          <a:pt x="5150039" y="6729273"/>
                        </a:cubicBezTo>
                        <a:cubicBezTo>
                          <a:pt x="4988277" y="6740394"/>
                          <a:pt x="4553351" y="6691145"/>
                          <a:pt x="4366789" y="6729273"/>
                        </a:cubicBezTo>
                        <a:cubicBezTo>
                          <a:pt x="4180227" y="6767402"/>
                          <a:pt x="4127308" y="6718725"/>
                          <a:pt x="3943973" y="6729273"/>
                        </a:cubicBezTo>
                        <a:cubicBezTo>
                          <a:pt x="3760638" y="6739821"/>
                          <a:pt x="3488897" y="6728141"/>
                          <a:pt x="3160724" y="6729273"/>
                        </a:cubicBezTo>
                        <a:cubicBezTo>
                          <a:pt x="2832551" y="6730405"/>
                          <a:pt x="2773043" y="6732616"/>
                          <a:pt x="2647799" y="6729273"/>
                        </a:cubicBezTo>
                        <a:cubicBezTo>
                          <a:pt x="2522556" y="6725930"/>
                          <a:pt x="2329139" y="6744523"/>
                          <a:pt x="2224983" y="6729273"/>
                        </a:cubicBezTo>
                        <a:cubicBezTo>
                          <a:pt x="2120827" y="6714023"/>
                          <a:pt x="1839805" y="6732188"/>
                          <a:pt x="1712059" y="6729273"/>
                        </a:cubicBezTo>
                        <a:cubicBezTo>
                          <a:pt x="1584313" y="6726358"/>
                          <a:pt x="1263299" y="6691550"/>
                          <a:pt x="928809" y="6729273"/>
                        </a:cubicBezTo>
                        <a:cubicBezTo>
                          <a:pt x="594319" y="6766997"/>
                          <a:pt x="225643" y="6685009"/>
                          <a:pt x="0" y="6729273"/>
                        </a:cubicBezTo>
                        <a:cubicBezTo>
                          <a:pt x="3944" y="6513831"/>
                          <a:pt x="10639" y="6476705"/>
                          <a:pt x="0" y="6258224"/>
                        </a:cubicBezTo>
                        <a:cubicBezTo>
                          <a:pt x="-10639" y="6039743"/>
                          <a:pt x="2930" y="5950196"/>
                          <a:pt x="0" y="5787175"/>
                        </a:cubicBezTo>
                        <a:cubicBezTo>
                          <a:pt x="-2930" y="5624154"/>
                          <a:pt x="-34059" y="5368827"/>
                          <a:pt x="0" y="5046955"/>
                        </a:cubicBezTo>
                        <a:cubicBezTo>
                          <a:pt x="34059" y="4725083"/>
                          <a:pt x="4710" y="4772389"/>
                          <a:pt x="0" y="4575906"/>
                        </a:cubicBezTo>
                        <a:cubicBezTo>
                          <a:pt x="-4710" y="4379423"/>
                          <a:pt x="-6809" y="4235305"/>
                          <a:pt x="0" y="3902978"/>
                        </a:cubicBezTo>
                        <a:cubicBezTo>
                          <a:pt x="6809" y="3570651"/>
                          <a:pt x="-23605" y="3517231"/>
                          <a:pt x="0" y="3364637"/>
                        </a:cubicBezTo>
                        <a:cubicBezTo>
                          <a:pt x="23605" y="3212043"/>
                          <a:pt x="-3721" y="2937271"/>
                          <a:pt x="0" y="2691709"/>
                        </a:cubicBezTo>
                        <a:cubicBezTo>
                          <a:pt x="3721" y="2446147"/>
                          <a:pt x="-13670" y="2230286"/>
                          <a:pt x="0" y="2018782"/>
                        </a:cubicBezTo>
                        <a:cubicBezTo>
                          <a:pt x="13670" y="1807278"/>
                          <a:pt x="29450" y="1675429"/>
                          <a:pt x="0" y="1345855"/>
                        </a:cubicBezTo>
                        <a:cubicBezTo>
                          <a:pt x="-29450" y="1016281"/>
                          <a:pt x="6743" y="922790"/>
                          <a:pt x="0" y="672927"/>
                        </a:cubicBezTo>
                        <a:cubicBezTo>
                          <a:pt x="-6743" y="423064"/>
                          <a:pt x="-30905" y="23905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6703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dottorato-neuroscienze.unifi.it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2323"/>
            <a:ext cx="8229600" cy="1143000"/>
          </a:xfrm>
        </p:spPr>
        <p:txBody>
          <a:bodyPr>
            <a:noAutofit/>
          </a:bodyPr>
          <a:lstStyle/>
          <a:p>
            <a:br>
              <a:rPr lang="it-IT" sz="3500" dirty="0">
                <a:latin typeface="timesTitoli)"/>
              </a:rPr>
            </a:br>
            <a:r>
              <a:rPr sz="3500" dirty="0">
                <a:latin typeface="timesTitoli)"/>
              </a:rPr>
              <a:t>Dottorato Toscano di </a:t>
            </a:r>
            <a:r>
              <a:rPr sz="3500" dirty="0" err="1">
                <a:latin typeface="timesTitoli)"/>
              </a:rPr>
              <a:t>Neuroscienze</a:t>
            </a:r>
            <a:endParaRPr sz="3500" dirty="0">
              <a:latin typeface="timesTitoli)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7838" y="2636286"/>
            <a:ext cx="7808358" cy="36389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Università degli Studi di Firenze</a:t>
            </a: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Open Day PhD – 6 Maggio 2026</a:t>
            </a: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Shaping the future of neuroscience research</a:t>
            </a:r>
            <a:endParaRPr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CE867214-7807-5B12-DAAD-64B4ED41C5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350343"/>
            <a:ext cx="4419308" cy="863172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084E8803-D07B-36AD-A922-AE0766117B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1035" y="159046"/>
            <a:ext cx="1245765" cy="124576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2147E1-B4D1-4633-9C73-AB89C784C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0BD46A-AEC6-EE63-8535-2D0EDD0C6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330050"/>
            <a:ext cx="8229600" cy="1143000"/>
          </a:xfrm>
        </p:spPr>
        <p:txBody>
          <a:bodyPr>
            <a:normAutofit/>
          </a:bodyPr>
          <a:lstStyle/>
          <a:p>
            <a:r>
              <a:rPr lang="it-IT" sz="3500" dirty="0">
                <a:latin typeface="timesTitoli)"/>
              </a:rPr>
              <a:t>Contatti &amp; Q&amp;A</a:t>
            </a:r>
            <a:endParaRPr sz="3500" dirty="0">
              <a:latin typeface="timesTitoli)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1B8F72-0C24-B17B-A042-BD5D9CE1A7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9" y="2285240"/>
            <a:ext cx="8378660" cy="3789447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300" dirty="0">
                <a:latin typeface="timesTitoli)"/>
              </a:rPr>
              <a:t>Sito: </a:t>
            </a:r>
            <a:r>
              <a:rPr lang="it-IT" sz="2300" dirty="0">
                <a:latin typeface="timesTitoli)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https://www.dottorato-neuroscienze.unifi.it/</a:t>
            </a:r>
            <a:endParaRPr lang="it-IT" sz="2300" dirty="0">
              <a:latin typeface="timesTitoli)"/>
            </a:endParaRPr>
          </a:p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300" dirty="0">
                <a:latin typeface="timesTitoli)"/>
              </a:rPr>
              <a:t>Coordinatore: Prof. Gianni Virgili</a:t>
            </a:r>
            <a:br>
              <a:rPr lang="it-IT" sz="2300" dirty="0">
                <a:latin typeface="timesTitoli)"/>
              </a:rPr>
            </a:br>
            <a:r>
              <a:rPr lang="it-IT" sz="2300" dirty="0">
                <a:latin typeface="timesTitoli)"/>
              </a:rPr>
              <a:t>gianni.virgili@unifi.it</a:t>
            </a:r>
          </a:p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300" dirty="0">
                <a:latin typeface="timesTitoli)"/>
              </a:rPr>
              <a:t>Referente amministrativa: Dott.ssa Giulia Cappelli giulia.cappelli@unifi.it</a:t>
            </a:r>
            <a:br>
              <a:rPr lang="it-IT" sz="2300" dirty="0">
                <a:latin typeface="timesTitoli)"/>
              </a:rPr>
            </a:br>
            <a:endParaRPr lang="it-IT" sz="2300" dirty="0">
              <a:latin typeface="timesTitoli)"/>
            </a:endParaRPr>
          </a:p>
          <a:p>
            <a:pPr marL="0" indent="0">
              <a:lnSpc>
                <a:spcPct val="150000"/>
              </a:lnSpc>
              <a:buSzPct val="60000"/>
              <a:buNone/>
            </a:pPr>
            <a:r>
              <a:rPr lang="it-IT" sz="2300" i="1" dirty="0">
                <a:latin typeface="timesTitoli)"/>
              </a:rPr>
              <a:t>			</a:t>
            </a:r>
            <a:r>
              <a:rPr lang="it-IT" sz="2300" i="1" dirty="0" err="1">
                <a:latin typeface="timesTitoli)"/>
              </a:rPr>
              <a:t>We</a:t>
            </a:r>
            <a:r>
              <a:rPr lang="it-IT" sz="2300" i="1" dirty="0">
                <a:latin typeface="timesTitoli)"/>
              </a:rPr>
              <a:t> are happy to </a:t>
            </a:r>
            <a:r>
              <a:rPr lang="it-IT" sz="2300" i="1" dirty="0" err="1">
                <a:latin typeface="timesTitoli)"/>
              </a:rPr>
              <a:t>answer</a:t>
            </a:r>
            <a:r>
              <a:rPr lang="it-IT" sz="2300" i="1" dirty="0">
                <a:latin typeface="timesTitoli)"/>
              </a:rPr>
              <a:t> </a:t>
            </a:r>
            <a:r>
              <a:rPr lang="it-IT" sz="2300" i="1" dirty="0" err="1">
                <a:latin typeface="timesTitoli)"/>
              </a:rPr>
              <a:t>your</a:t>
            </a:r>
            <a:r>
              <a:rPr lang="it-IT" sz="2300" i="1" dirty="0">
                <a:latin typeface="timesTitoli)"/>
              </a:rPr>
              <a:t> </a:t>
            </a:r>
            <a:r>
              <a:rPr lang="it-IT" sz="2300" i="1" dirty="0" err="1">
                <a:latin typeface="timesTitoli)"/>
              </a:rPr>
              <a:t>questions</a:t>
            </a:r>
            <a:endParaRPr lang="it-IT" sz="2300" i="1" dirty="0">
              <a:latin typeface="timesTitoli)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FAC24CB4-CBC1-A47D-0A92-7339F5F08F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350343"/>
            <a:ext cx="4419308" cy="863172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9D8005FD-7B83-AA83-EF25-27B3C727DA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1035" y="159046"/>
            <a:ext cx="1245765" cy="1245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443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81799"/>
            <a:ext cx="8229600" cy="1143000"/>
          </a:xfrm>
        </p:spPr>
        <p:txBody>
          <a:bodyPr>
            <a:normAutofit/>
          </a:bodyPr>
          <a:lstStyle/>
          <a:p>
            <a:r>
              <a:rPr lang="it-IT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Dottorato</a:t>
            </a:r>
            <a:endParaRPr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7838" y="2524799"/>
            <a:ext cx="8068961" cy="360136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300" dirty="0">
                <a:latin typeface="timesTitoli)"/>
              </a:rPr>
              <a:t>Programma interateneo tra Firenze, Pisa e Siena</a:t>
            </a:r>
          </a:p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300" dirty="0">
                <a:latin typeface="timesTitoli)"/>
              </a:rPr>
              <a:t>Sede amministrativa: Dipartimento NEUROFARBA</a:t>
            </a:r>
          </a:p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300" dirty="0">
                <a:latin typeface="timesTitoli)"/>
              </a:rPr>
              <a:t>Formazione avanzata nella ricerca biomedica e neuroscientifica</a:t>
            </a:r>
          </a:p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300" dirty="0">
                <a:latin typeface="timesTitoli)"/>
              </a:rPr>
              <a:t>Approccio interdisciplinare: dal livello molecolare alla clinica</a:t>
            </a:r>
            <a:endParaRPr sz="2300" dirty="0">
              <a:latin typeface="timesTitoli)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388342C9-DF51-273C-4FB1-E3CDCA844F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350343"/>
            <a:ext cx="4419308" cy="863172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72BF12C7-A06B-2479-F61C-68A13B7406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1035" y="159046"/>
            <a:ext cx="1245765" cy="124576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98209"/>
            <a:ext cx="8229600" cy="1143000"/>
          </a:xfrm>
        </p:spPr>
        <p:txBody>
          <a:bodyPr>
            <a:normAutofit/>
          </a:bodyPr>
          <a:lstStyle/>
          <a:p>
            <a:r>
              <a:rPr lang="it-IT" sz="3500" dirty="0">
                <a:latin typeface="timesTitoli)"/>
              </a:rPr>
              <a:t>Cosa rende unico questo PhD</a:t>
            </a:r>
            <a:endParaRPr sz="3500" dirty="0">
              <a:latin typeface="timesTitoli)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7838" y="2641209"/>
            <a:ext cx="7950090" cy="336499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300" dirty="0">
                <a:latin typeface="timesTitoli)"/>
              </a:rPr>
              <a:t>Integrazione tra ricerca di base, traslazionale e clinica</a:t>
            </a:r>
          </a:p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300" dirty="0">
                <a:latin typeface="timesTitoli)"/>
              </a:rPr>
              <a:t>Accesso a laboratori e infrastrutture avanzate</a:t>
            </a:r>
          </a:p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300" dirty="0">
                <a:latin typeface="timesTitoli)"/>
              </a:rPr>
              <a:t>Coinvolgimento in progetti di ricerca competitivi</a:t>
            </a:r>
          </a:p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300" dirty="0">
                <a:latin typeface="timesTitoli)"/>
              </a:rPr>
              <a:t>Collaborazioni nazionali e internazionali consolidate</a:t>
            </a:r>
            <a:endParaRPr sz="2300" dirty="0">
              <a:latin typeface="timesTitoli)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C9D43F9-5BDC-C29C-E4A8-74241B5566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50343"/>
            <a:ext cx="4419308" cy="863172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2DE15B2-C73D-31CD-6289-06034145A7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1035" y="159046"/>
            <a:ext cx="1245765" cy="124576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06878"/>
            <a:ext cx="8229600" cy="1143000"/>
          </a:xfrm>
        </p:spPr>
        <p:txBody>
          <a:bodyPr>
            <a:normAutofit/>
          </a:bodyPr>
          <a:lstStyle/>
          <a:p>
            <a:r>
              <a:rPr lang="it-IT" sz="3500" dirty="0">
                <a:latin typeface="timesTitoli)"/>
              </a:rPr>
              <a:t>Ambiti di ricerca</a:t>
            </a:r>
            <a:endParaRPr sz="3500" dirty="0">
              <a:latin typeface="timesTitoli)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7839" y="2450910"/>
            <a:ext cx="8068962" cy="367525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Neurobiologia e neurofisiologia</a:t>
            </a:r>
          </a:p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Neuroscienze cognitive e sistemi sensoriali</a:t>
            </a:r>
          </a:p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Imaging e analisi dei dati</a:t>
            </a:r>
          </a:p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Neurologia, psichiatria e neuroscienze cliniche</a:t>
            </a:r>
          </a:p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Metodologie avanzate (statistica, AI, machine learning)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4AD1792-1BD8-6D65-CD1B-03BFBBFEE4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50343"/>
            <a:ext cx="4419308" cy="863172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B390C84D-8745-6F12-4979-B5D357E906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1035" y="159046"/>
            <a:ext cx="1245765" cy="124576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60227"/>
            <a:ext cx="8229600" cy="1143000"/>
          </a:xfrm>
        </p:spPr>
        <p:txBody>
          <a:bodyPr>
            <a:normAutofit/>
          </a:bodyPr>
          <a:lstStyle/>
          <a:p>
            <a:r>
              <a:rPr lang="it-IT" sz="3500" dirty="0">
                <a:latin typeface="timesTitoli)"/>
              </a:rPr>
              <a:t>Struttura del percorso</a:t>
            </a:r>
            <a:endParaRPr sz="3500" dirty="0">
              <a:latin typeface="timesTitoli)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7839" y="2569464"/>
            <a:ext cx="8068962" cy="324049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Durata: 3 anni</a:t>
            </a:r>
          </a:p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Progetto di ricerca individuale</a:t>
            </a:r>
          </a:p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 CFU (didattica + soft skills)</a:t>
            </a:r>
          </a:p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Seminari con esperti internazionali</a:t>
            </a:r>
          </a:p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Supervisione scientifica strutturata</a:t>
            </a:r>
            <a:endParaRPr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08B5D65-516F-FABE-E59C-8FEE232EE5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50343"/>
            <a:ext cx="4419308" cy="863172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0FAB359B-A4E9-EAE2-79CD-F84B3951B6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1035" y="159046"/>
            <a:ext cx="1245765" cy="124576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90296"/>
            <a:ext cx="8229600" cy="1143000"/>
          </a:xfrm>
        </p:spPr>
        <p:txBody>
          <a:bodyPr>
            <a:normAutofit/>
          </a:bodyPr>
          <a:lstStyle/>
          <a:p>
            <a:r>
              <a:rPr lang="it-IT" sz="3500" dirty="0">
                <a:latin typeface="timesTitoli)"/>
              </a:rPr>
              <a:t>Esperienza internazionale</a:t>
            </a:r>
            <a:endParaRPr sz="3500" dirty="0">
              <a:latin typeface="timesTitoli)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4088" y="2877354"/>
            <a:ext cx="7735824" cy="185403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Periodi di ricerca all’estero (media ~4 mesi)</a:t>
            </a:r>
          </a:p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Collaborazioni con università e centri di eccellenza</a:t>
            </a:r>
          </a:p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Partecipazione a conferenze internazionali</a:t>
            </a:r>
            <a:endParaRPr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367C89BA-E77A-A025-D17A-11EEDEDCA1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50343"/>
            <a:ext cx="4419308" cy="863172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9377A0D3-CEF0-43E6-26DC-69F18C6D99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1035" y="159046"/>
            <a:ext cx="1245765" cy="124576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71600"/>
            <a:ext cx="8229600" cy="1143000"/>
          </a:xfrm>
        </p:spPr>
        <p:txBody>
          <a:bodyPr>
            <a:normAutofit/>
          </a:bodyPr>
          <a:lstStyle/>
          <a:p>
            <a:r>
              <a:rPr lang="it-IT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Risultati e qualità</a:t>
            </a:r>
            <a:endParaRPr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8454" y="2513193"/>
            <a:ext cx="7978346" cy="309677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300" dirty="0">
                <a:latin typeface="timesTitoli)"/>
              </a:rPr>
              <a:t>Produzione scientifica crescente nel triennio</a:t>
            </a:r>
          </a:p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300" dirty="0">
                <a:latin typeface="timesTitoli)"/>
              </a:rPr>
              <a:t>Pubblicazioni su riviste internazionali ad alto impatto</a:t>
            </a:r>
          </a:p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300" dirty="0">
                <a:latin typeface="timesTitoli)"/>
              </a:rPr>
              <a:t>Premi e finanziamenti ottenuti dai dottorandi</a:t>
            </a:r>
          </a:p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300" dirty="0">
                <a:latin typeface="timesTitoli)"/>
              </a:rPr>
              <a:t>Tasso di occupazione post-PhD: 100%</a:t>
            </a:r>
            <a:endParaRPr sz="2300" dirty="0">
              <a:latin typeface="timesTitoli)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A0CFFD6D-0FAA-9519-E94C-256F110EDE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50343"/>
            <a:ext cx="4419308" cy="863172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833C80D4-C81C-B2CA-D9B8-CDC8E576BD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1035" y="159046"/>
            <a:ext cx="1245765" cy="124576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1370000"/>
            <a:ext cx="8229600" cy="1143000"/>
          </a:xfrm>
        </p:spPr>
        <p:txBody>
          <a:bodyPr>
            <a:normAutofit/>
          </a:bodyPr>
          <a:lstStyle/>
          <a:p>
            <a:r>
              <a:rPr lang="it-IT" sz="3500" dirty="0">
                <a:latin typeface="timesTitoli)"/>
              </a:rPr>
              <a:t>Ambiente di ricerca</a:t>
            </a:r>
            <a:endParaRPr sz="3500" dirty="0">
              <a:latin typeface="timesTitoli)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3064" y="2602840"/>
            <a:ext cx="7101275" cy="300209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300" dirty="0">
                <a:latin typeface="timesTitoli)"/>
              </a:rPr>
              <a:t>Dipartimento di Eccellenza 2023–2027</a:t>
            </a:r>
          </a:p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300" dirty="0">
                <a:latin typeface="timesTitoli)"/>
              </a:rPr>
              <a:t>Accesso a strumentazioni avanzate</a:t>
            </a:r>
          </a:p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300" dirty="0">
                <a:latin typeface="timesTitoli)"/>
              </a:rPr>
              <a:t>Integrazione nei gruppi di ricerca</a:t>
            </a:r>
          </a:p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300" dirty="0">
                <a:latin typeface="timesTitoli)"/>
              </a:rPr>
              <a:t>Supporto a mobilità e attività scientifiche</a:t>
            </a:r>
            <a:endParaRPr sz="2300" dirty="0">
              <a:latin typeface="timesTitoli)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768FC0A-11B9-A4FC-B47C-4E5488F9E4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50343"/>
            <a:ext cx="4419308" cy="863172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50EE0547-9EA5-E89D-0034-27C8E8C52E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1035" y="159046"/>
            <a:ext cx="1245765" cy="124576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A4EB2-985E-1919-EC94-A5486DFBFB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96253-EF6C-05AF-C598-AC921EB2D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434905"/>
            <a:ext cx="8229600" cy="1143000"/>
          </a:xfrm>
        </p:spPr>
        <p:txBody>
          <a:bodyPr>
            <a:normAutofit/>
          </a:bodyPr>
          <a:lstStyle/>
          <a:p>
            <a:r>
              <a:rPr lang="it-IT" sz="3500" dirty="0">
                <a:latin typeface="timesTitoli)"/>
              </a:rPr>
              <a:t>Sbocchi professionali</a:t>
            </a:r>
            <a:endParaRPr sz="3500" dirty="0">
              <a:latin typeface="timesTitoli)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1644EA-09B9-914F-B0E2-272B42731B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094" y="2732650"/>
            <a:ext cx="8229601" cy="343571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300" dirty="0">
                <a:latin typeface="timesTitoli)"/>
              </a:rPr>
              <a:t>Ricerca accademica</a:t>
            </a:r>
          </a:p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300" dirty="0">
                <a:latin typeface="timesTitoli)"/>
              </a:rPr>
              <a:t>Centri di ricerca pubblici e privati</a:t>
            </a:r>
          </a:p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300" dirty="0">
                <a:latin typeface="timesTitoli)"/>
              </a:rPr>
              <a:t>Industria biotech e farmaceutica</a:t>
            </a:r>
          </a:p>
          <a:p>
            <a:pPr>
              <a:lnSpc>
                <a:spcPct val="150000"/>
              </a:lnSpc>
              <a:buSzPct val="60000"/>
              <a:buFont typeface="Wingdings" panose="05000000000000000000" pitchFamily="2" charset="2"/>
              <a:buChar char="v"/>
            </a:pPr>
            <a:r>
              <a:rPr lang="it-IT" sz="2300" dirty="0">
                <a:latin typeface="timesTitoli)"/>
              </a:rPr>
              <a:t>Data science e neuroscienze applicate</a:t>
            </a:r>
            <a:endParaRPr sz="2300" dirty="0">
              <a:latin typeface="timesTitoli)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E64097C-245B-60A5-237F-F97439F316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50343"/>
            <a:ext cx="4419308" cy="863172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50D3E588-90DB-574B-F685-4C2BB7D64A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1035" y="159046"/>
            <a:ext cx="1245765" cy="1245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726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293</Words>
  <Application>Microsoft Office PowerPoint</Application>
  <PresentationFormat>Presentazione su schermo (4:3)</PresentationFormat>
  <Paragraphs>54</Paragraphs>
  <Slides>10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10</vt:i4>
      </vt:variant>
    </vt:vector>
  </HeadingPairs>
  <TitlesOfParts>
    <vt:vector size="18" baseType="lpstr">
      <vt:lpstr>Aptos</vt:lpstr>
      <vt:lpstr>Arial</vt:lpstr>
      <vt:lpstr>Calibri</vt:lpstr>
      <vt:lpstr>Times New Roman</vt:lpstr>
      <vt:lpstr>timesTitoli)</vt:lpstr>
      <vt:lpstr>Wingdings</vt:lpstr>
      <vt:lpstr>Office Theme</vt:lpstr>
      <vt:lpstr>1_Office Theme</vt:lpstr>
      <vt:lpstr> Dottorato Toscano di Neuroscienze</vt:lpstr>
      <vt:lpstr>Il Dottorato</vt:lpstr>
      <vt:lpstr>Cosa rende unico questo PhD</vt:lpstr>
      <vt:lpstr>Ambiti di ricerca</vt:lpstr>
      <vt:lpstr>Struttura del percorso</vt:lpstr>
      <vt:lpstr>Esperienza internazionale</vt:lpstr>
      <vt:lpstr>Risultati e qualità</vt:lpstr>
      <vt:lpstr>Ambiente di ricerca</vt:lpstr>
      <vt:lpstr>Sbocchi professionali</vt:lpstr>
      <vt:lpstr>Contatti &amp; Q&amp;A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Giulia Cappelli</dc:creator>
  <cp:keywords/>
  <dc:description>generated using python-pptx</dc:description>
  <cp:lastModifiedBy>Giulia Cappelli</cp:lastModifiedBy>
  <cp:revision>9</cp:revision>
  <dcterms:created xsi:type="dcterms:W3CDTF">2013-01-27T09:14:16Z</dcterms:created>
  <dcterms:modified xsi:type="dcterms:W3CDTF">2026-05-05T10:01:17Z</dcterms:modified>
  <cp:category/>
</cp:coreProperties>
</file>